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258" r:id="rId4"/>
    <p:sldId id="261" r:id="rId5"/>
    <p:sldId id="260" r:id="rId6"/>
    <p:sldId id="266" r:id="rId7"/>
    <p:sldId id="262" r:id="rId8"/>
    <p:sldId id="272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Raleway" pitchFamily="2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9BD3"/>
    <a:srgbClr val="39B3E3"/>
    <a:srgbClr val="104679"/>
    <a:srgbClr val="003B7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2" autoAdjust="0"/>
    <p:restoredTop sz="94509" autoAdjust="0"/>
  </p:normalViewPr>
  <p:slideViewPr>
    <p:cSldViewPr>
      <p:cViewPr varScale="1">
        <p:scale>
          <a:sx n="42" d="100"/>
          <a:sy n="42" d="100"/>
        </p:scale>
        <p:origin x="66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3BCB1-5103-224B-A113-C2368EC9210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64EFD-392D-1C43-BAA4-5C107D17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782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64EFD-392D-1C43-BAA4-5C107D17B5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6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CD78C0-40C8-A113-8DD3-F53D6915B460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3B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F1CC83-B4DB-B322-273A-DFDA69C79D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54632"/>
            <a:ext cx="3948756" cy="192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62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746D72B5-9F52-64B7-3A0D-6C07165449D3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650F330A-4CDE-68AB-89B1-AD3BE3902E9D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F20CB97C-A426-05E0-55EB-876C28084AAF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CD78C0-40C8-A113-8DD3-F53D6915B460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3B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7BB570FF-04E4-4162-CDF2-D5EDDB238826}"/>
              </a:ext>
            </a:extLst>
          </p:cNvPr>
          <p:cNvSpPr/>
          <p:nvPr userDrawn="1"/>
        </p:nvSpPr>
        <p:spPr>
          <a:xfrm>
            <a:off x="16126093" y="9036439"/>
            <a:ext cx="1857107" cy="907661"/>
          </a:xfrm>
          <a:custGeom>
            <a:avLst/>
            <a:gdLst/>
            <a:ahLst/>
            <a:cxnLst/>
            <a:rect l="l" t="t" r="r" b="b"/>
            <a:pathLst>
              <a:path w="1857107" h="907661">
                <a:moveTo>
                  <a:pt x="0" y="0"/>
                </a:moveTo>
                <a:lnTo>
                  <a:pt x="1857107" y="0"/>
                </a:lnTo>
                <a:lnTo>
                  <a:pt x="1857107" y="907661"/>
                </a:lnTo>
                <a:lnTo>
                  <a:pt x="0" y="907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04906916-EB14-734E-5334-9BF2778276E1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D451C326-3A10-0466-B212-0CC438C56DF7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D3DF0618-E277-7B9B-3B1D-28B27D0D2A0E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9935C55E-EEB8-CFB0-5DA1-C50839A8917F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1B19D7F-BAB0-4A4E-DEA1-CD950E04BA64}"/>
              </a:ext>
            </a:extLst>
          </p:cNvPr>
          <p:cNvGrpSpPr/>
          <p:nvPr userDrawn="1"/>
        </p:nvGrpSpPr>
        <p:grpSpPr>
          <a:xfrm>
            <a:off x="8991915" y="0"/>
            <a:ext cx="9382851" cy="10287000"/>
            <a:chOff x="0" y="0"/>
            <a:chExt cx="2471204" cy="270933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CC75AA8-15E7-8D5B-24C9-E557911D6CA4}"/>
                </a:ext>
              </a:extLst>
            </p:cNvPr>
            <p:cNvSpPr/>
            <p:nvPr/>
          </p:nvSpPr>
          <p:spPr>
            <a:xfrm>
              <a:off x="0" y="0"/>
              <a:ext cx="2471204" cy="2709333"/>
            </a:xfrm>
            <a:custGeom>
              <a:avLst/>
              <a:gdLst/>
              <a:ahLst/>
              <a:cxnLst/>
              <a:rect l="l" t="t" r="r" b="b"/>
              <a:pathLst>
                <a:path w="2471204" h="2709333">
                  <a:moveTo>
                    <a:pt x="0" y="0"/>
                  </a:moveTo>
                  <a:lnTo>
                    <a:pt x="2471204" y="0"/>
                  </a:lnTo>
                  <a:lnTo>
                    <a:pt x="24712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3B71"/>
            </a:solidFill>
          </p:spPr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F23D96-AD15-C004-CD27-EDF974041762}"/>
                </a:ext>
              </a:extLst>
            </p:cNvPr>
            <p:cNvSpPr txBox="1"/>
            <p:nvPr/>
          </p:nvSpPr>
          <p:spPr>
            <a:xfrm>
              <a:off x="0" y="-57150"/>
              <a:ext cx="2471204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8"/>
                </a:lnSpc>
              </a:pPr>
              <a:endParaRPr/>
            </a:p>
          </p:txBody>
        </p:sp>
      </p:grpSp>
      <p:sp>
        <p:nvSpPr>
          <p:cNvPr id="2" name="Freeform 14">
            <a:extLst>
              <a:ext uri="{FF2B5EF4-FFF2-40B4-BE49-F238E27FC236}">
                <a16:creationId xmlns:a16="http://schemas.microsoft.com/office/drawing/2014/main" id="{4E181E69-40CB-6644-C976-57D5C97A8A9D}"/>
              </a:ext>
            </a:extLst>
          </p:cNvPr>
          <p:cNvSpPr/>
          <p:nvPr userDrawn="1"/>
        </p:nvSpPr>
        <p:spPr>
          <a:xfrm>
            <a:off x="16126093" y="9036439"/>
            <a:ext cx="1857107" cy="907661"/>
          </a:xfrm>
          <a:custGeom>
            <a:avLst/>
            <a:gdLst/>
            <a:ahLst/>
            <a:cxnLst/>
            <a:rect l="l" t="t" r="r" b="b"/>
            <a:pathLst>
              <a:path w="1857107" h="907661">
                <a:moveTo>
                  <a:pt x="0" y="0"/>
                </a:moveTo>
                <a:lnTo>
                  <a:pt x="1857107" y="0"/>
                </a:lnTo>
                <a:lnTo>
                  <a:pt x="1857107" y="907661"/>
                </a:lnTo>
                <a:lnTo>
                  <a:pt x="0" y="907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1EB0F292-3F93-A944-C9ED-10FACC78BD46}"/>
              </a:ext>
            </a:extLst>
          </p:cNvPr>
          <p:cNvSpPr>
            <a:spLocks noChangeAspect="1"/>
          </p:cNvSpPr>
          <p:nvPr userDrawn="1"/>
        </p:nvSpPr>
        <p:spPr>
          <a:xfrm>
            <a:off x="16130016" y="9034272"/>
            <a:ext cx="1852188" cy="905256"/>
          </a:xfrm>
          <a:custGeom>
            <a:avLst/>
            <a:gdLst/>
            <a:ahLst/>
            <a:cxnLst/>
            <a:rect l="l" t="t" r="r" b="b"/>
            <a:pathLst>
              <a:path w="1424746" h="696344">
                <a:moveTo>
                  <a:pt x="0" y="0"/>
                </a:moveTo>
                <a:lnTo>
                  <a:pt x="1424745" y="0"/>
                </a:lnTo>
                <a:lnTo>
                  <a:pt x="1424745" y="696344"/>
                </a:lnTo>
                <a:lnTo>
                  <a:pt x="0" y="696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" r="-151"/>
            </a:stretch>
          </a:blipFill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108DC437-31A1-FF6C-0217-DAF6851F15DD}"/>
              </a:ext>
            </a:extLst>
          </p:cNvPr>
          <p:cNvGrpSpPr/>
          <p:nvPr userDrawn="1"/>
        </p:nvGrpSpPr>
        <p:grpSpPr>
          <a:xfrm>
            <a:off x="8991915" y="0"/>
            <a:ext cx="9382851" cy="10287000"/>
            <a:chOff x="0" y="0"/>
            <a:chExt cx="2471204" cy="2709333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01FC5F8B-E207-F5DF-BF8A-7BDADEA911F4}"/>
                </a:ext>
              </a:extLst>
            </p:cNvPr>
            <p:cNvSpPr/>
            <p:nvPr/>
          </p:nvSpPr>
          <p:spPr>
            <a:xfrm>
              <a:off x="0" y="0"/>
              <a:ext cx="2471204" cy="2709333"/>
            </a:xfrm>
            <a:custGeom>
              <a:avLst/>
              <a:gdLst/>
              <a:ahLst/>
              <a:cxnLst/>
              <a:rect l="l" t="t" r="r" b="b"/>
              <a:pathLst>
                <a:path w="2471204" h="2709333">
                  <a:moveTo>
                    <a:pt x="0" y="0"/>
                  </a:moveTo>
                  <a:lnTo>
                    <a:pt x="2471204" y="0"/>
                  </a:lnTo>
                  <a:lnTo>
                    <a:pt x="247120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3B71"/>
            </a:solidFill>
          </p:spPr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DB470CA6-9B54-3026-5D26-C593D1189BE1}"/>
                </a:ext>
              </a:extLst>
            </p:cNvPr>
            <p:cNvSpPr txBox="1"/>
            <p:nvPr/>
          </p:nvSpPr>
          <p:spPr>
            <a:xfrm>
              <a:off x="0" y="-57150"/>
              <a:ext cx="2471204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8"/>
                </a:lnSpc>
              </a:pPr>
              <a:endParaRPr/>
            </a:p>
          </p:txBody>
        </p:sp>
      </p:grpSp>
      <p:sp>
        <p:nvSpPr>
          <p:cNvPr id="2" name="Freeform 14">
            <a:extLst>
              <a:ext uri="{FF2B5EF4-FFF2-40B4-BE49-F238E27FC236}">
                <a16:creationId xmlns:a16="http://schemas.microsoft.com/office/drawing/2014/main" id="{E1B1CAB1-6DDD-3592-33F5-ADDF767D69D5}"/>
              </a:ext>
            </a:extLst>
          </p:cNvPr>
          <p:cNvSpPr/>
          <p:nvPr userDrawn="1"/>
        </p:nvSpPr>
        <p:spPr>
          <a:xfrm>
            <a:off x="16126093" y="9036439"/>
            <a:ext cx="1857107" cy="907661"/>
          </a:xfrm>
          <a:custGeom>
            <a:avLst/>
            <a:gdLst/>
            <a:ahLst/>
            <a:cxnLst/>
            <a:rect l="l" t="t" r="r" b="b"/>
            <a:pathLst>
              <a:path w="1857107" h="907661">
                <a:moveTo>
                  <a:pt x="0" y="0"/>
                </a:moveTo>
                <a:lnTo>
                  <a:pt x="1857107" y="0"/>
                </a:lnTo>
                <a:lnTo>
                  <a:pt x="1857107" y="907661"/>
                </a:lnTo>
                <a:lnTo>
                  <a:pt x="0" y="907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www.lmkclinicalresearch.com/?utm_medium=ebook&amp;utm_source=ebook&amp;utm_campaign=5-ways-to-avoi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kclinicalresearch.com/?utm_medium=ebook&amp;utm_source=ebook&amp;utm_campaign=5-ways-to-avoid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kclinicalresearch.com/?utm_medium=ebook&amp;utm_source=ebook&amp;utm_campaign=5-ways-to-avoid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kclinicalresearch.com/?utm_medium=ebook&amp;utm_source=ebook&amp;utm_campaign=5-ways-to-avoid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kclinicalresearch.com/?utm_medium=ebook&amp;utm_source=ebook&amp;utm_campaign=5-ways-to-avoid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kclinicalresearch.com/?utm_medium=ebook&amp;utm_source=ebook&amp;utm_campaign=5-ways-to-avoid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kclinicalresearch.com/?utm_medium=ebook&amp;utm_source=ebook&amp;utm_campaign=5-ways-to-avoid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earch?wallpaper=commerce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hyperlink" Target="https://www.lmkclinicalresearch.com/?utm_medium=ebook&amp;utm_source=ebook&amp;utm_campaign=5-ways-to-avoid" TargetMode="External"/><Relationship Id="rId4" Type="http://schemas.openxmlformats.org/officeDocument/2006/relationships/hyperlink" Target="https://www.lmkclinicalresearch.com/contact-us/?utm_source=ebook&amp;utm_medium=ebook&amp;utm_campaign=5-steps-to-avoi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9B1C63-0494-8602-F135-F51223C5F39D}"/>
              </a:ext>
            </a:extLst>
          </p:cNvPr>
          <p:cNvSpPr/>
          <p:nvPr/>
        </p:nvSpPr>
        <p:spPr>
          <a:xfrm>
            <a:off x="960388" y="535554"/>
            <a:ext cx="4297412" cy="2291953"/>
          </a:xfrm>
          <a:prstGeom prst="rect">
            <a:avLst/>
          </a:prstGeom>
          <a:solidFill>
            <a:srgbClr val="003B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 rot="-1544336">
            <a:off x="11001630" y="729822"/>
            <a:ext cx="597756" cy="59775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9BD3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8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05495" y="3951387"/>
            <a:ext cx="8114705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37"/>
              </a:lnSpc>
            </a:pPr>
            <a:r>
              <a:rPr lang="en-US" sz="10000" b="1" dirty="0">
                <a:solidFill>
                  <a:srgbClr val="F2F2F2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    </a:t>
            </a:r>
          </a:p>
          <a:p>
            <a:pPr algn="l">
              <a:lnSpc>
                <a:spcPts val="9937"/>
              </a:lnSpc>
            </a:pPr>
            <a:r>
              <a:rPr lang="en-US" sz="10000" b="1" dirty="0">
                <a:solidFill>
                  <a:srgbClr val="F2F2F2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to Avoid TMF Inspection Findings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659A89-92A8-43CD-EC09-371F5FBE32F5}"/>
              </a:ext>
            </a:extLst>
          </p:cNvPr>
          <p:cNvSpPr txBox="1"/>
          <p:nvPr/>
        </p:nvSpPr>
        <p:spPr>
          <a:xfrm>
            <a:off x="1015259" y="3512284"/>
            <a:ext cx="8135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F2F2F2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5</a:t>
            </a:r>
            <a:endParaRPr lang="en-US" sz="9600" dirty="0"/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777BA755-2548-D490-A6B3-C908D0BAA4EE}"/>
              </a:ext>
            </a:extLst>
          </p:cNvPr>
          <p:cNvGrpSpPr/>
          <p:nvPr/>
        </p:nvGrpSpPr>
        <p:grpSpPr>
          <a:xfrm>
            <a:off x="11614077" y="-495300"/>
            <a:ext cx="9341296" cy="9341296"/>
            <a:chOff x="0" y="0"/>
            <a:chExt cx="812800" cy="812800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8AEAD725-70D3-3AD9-BE54-4A330146438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" r="-68064"/>
              </a:stretch>
            </a:blipFill>
            <a:ln w="209550" cap="sq">
              <a:solidFill>
                <a:srgbClr val="499BD3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10AF3F2-498E-ABA2-3021-7E7ADF4B6A87}"/>
              </a:ext>
            </a:extLst>
          </p:cNvPr>
          <p:cNvSpPr txBox="1"/>
          <p:nvPr/>
        </p:nvSpPr>
        <p:spPr>
          <a:xfrm>
            <a:off x="1981200" y="3695700"/>
            <a:ext cx="10591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F2F2F2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Steps</a:t>
            </a:r>
            <a:endParaRPr lang="en-US" dirty="0"/>
          </a:p>
        </p:txBody>
      </p:sp>
      <p:pic>
        <p:nvPicPr>
          <p:cNvPr id="14" name="Picture 13">
            <a:hlinkClick r:id="rId4"/>
            <a:extLst>
              <a:ext uri="{FF2B5EF4-FFF2-40B4-BE49-F238E27FC236}">
                <a16:creationId xmlns:a16="http://schemas.microsoft.com/office/drawing/2014/main" id="{BF4451BF-665C-624F-BA8A-07823836AB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800" y="1385285"/>
            <a:ext cx="5334000" cy="11569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80297C-5602-5071-1223-DC32AD018A04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6"/>
          <p:cNvSpPr/>
          <p:nvPr/>
        </p:nvSpPr>
        <p:spPr>
          <a:xfrm>
            <a:off x="14249400" y="5143500"/>
            <a:ext cx="1899427" cy="18994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  <a:ln>
            <a:solidFill>
              <a:srgbClr val="499BD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0055664">
            <a:off x="13932505" y="3643440"/>
            <a:ext cx="597756" cy="59775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3" name="TextBox 13"/>
          <p:cNvSpPr txBox="1"/>
          <p:nvPr/>
        </p:nvSpPr>
        <p:spPr>
          <a:xfrm>
            <a:off x="1148248" y="1181100"/>
            <a:ext cx="10891352" cy="3020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sz="2000" dirty="0">
                <a:solidFill>
                  <a:srgbClr val="003B71"/>
                </a:solidFill>
                <a:latin typeface="Poppins"/>
                <a:ea typeface="Poppins"/>
                <a:cs typeface="Poppins"/>
                <a:sym typeface="Poppins"/>
              </a:rPr>
              <a:t>Audits and inspections from regulatory agencies are critical to ensuring Trial Master Files (TMFs) comply with Good Clinical Practice (GCP) standards. However, preparing an inspection-ready TMF can be challenging without the right expertise.</a:t>
            </a:r>
          </a:p>
          <a:p>
            <a:pPr algn="l">
              <a:lnSpc>
                <a:spcPts val="3400"/>
              </a:lnSpc>
            </a:pPr>
            <a:endParaRPr lang="en-US" sz="2000" dirty="0">
              <a:solidFill>
                <a:srgbClr val="003B7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400"/>
              </a:lnSpc>
            </a:pPr>
            <a:r>
              <a:rPr lang="en-US" sz="2000" dirty="0">
                <a:solidFill>
                  <a:srgbClr val="003B71"/>
                </a:solidFill>
                <a:latin typeface="Poppins"/>
                <a:ea typeface="Poppins"/>
                <a:cs typeface="Poppins"/>
                <a:sym typeface="Poppins"/>
              </a:rPr>
              <a:t>To support TMF inspection readiness, the experts at LMK Clinical Research Consulting recommend five key steps to follow for proactively avoiding inspection findings.</a:t>
            </a:r>
          </a:p>
          <a:p>
            <a:pPr algn="l">
              <a:lnSpc>
                <a:spcPts val="3400"/>
              </a:lnSpc>
            </a:pPr>
            <a:endParaRPr lang="en-US" sz="2000" dirty="0">
              <a:solidFill>
                <a:srgbClr val="003B7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" name="AutoShape 10">
            <a:extLst>
              <a:ext uri="{FF2B5EF4-FFF2-40B4-BE49-F238E27FC236}">
                <a16:creationId xmlns:a16="http://schemas.microsoft.com/office/drawing/2014/main" id="{A27423CD-DA74-EAB5-059B-1DE35C9D2081}"/>
              </a:ext>
            </a:extLst>
          </p:cNvPr>
          <p:cNvSpPr/>
          <p:nvPr/>
        </p:nvSpPr>
        <p:spPr>
          <a:xfrm flipH="1">
            <a:off x="1148248" y="4341337"/>
            <a:ext cx="2259440" cy="0"/>
          </a:xfrm>
          <a:prstGeom prst="line">
            <a:avLst/>
          </a:prstGeom>
          <a:ln w="152400" cap="rnd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8" descr="A close up of a circuit board&#10;&#10;AI-generated content may be incorrect.">
            <a:extLst>
              <a:ext uri="{FF2B5EF4-FFF2-40B4-BE49-F238E27FC236}">
                <a16:creationId xmlns:a16="http://schemas.microsoft.com/office/drawing/2014/main" id="{45CDE099-4B8C-2BAB-6434-F382F75B6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5530391"/>
            <a:ext cx="10721400" cy="10721400"/>
          </a:xfrm>
          <a:prstGeom prst="ellipse">
            <a:avLst/>
          </a:prstGeom>
          <a:ln w="190500">
            <a:solidFill>
              <a:srgbClr val="499BD3"/>
            </a:solidFill>
          </a:ln>
        </p:spPr>
      </p:pic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BD5F5D90-DCE3-5690-7950-2589FF213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7888"/>
            <a:ext cx="1834373" cy="398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8956364" y="7676002"/>
            <a:ext cx="1899427" cy="18994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880409" y="1342682"/>
            <a:ext cx="7957806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63"/>
              </a:lnSpc>
            </a:pPr>
            <a:r>
              <a:rPr lang="en-US" sz="6543" b="1" dirty="0">
                <a:solidFill>
                  <a:srgbClr val="FFFFFF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Implement Standard Operating Procedures (SOPs)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7484" y="4262498"/>
            <a:ext cx="6871747" cy="3892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FFFFF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Clear, well-defined SOPs promote consistency and compliance across study-related activities. Adhering to SOPs reduces the likelihood of inspection findings by aligning with regulatory expectations.</a:t>
            </a:r>
          </a:p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FFFFF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LMK can develop practical SOPs tailored to study needs and industry best practices, while also supporting seamless change management when new processes are introduced.</a:t>
            </a:r>
          </a:p>
          <a:p>
            <a:pPr algn="l">
              <a:lnSpc>
                <a:spcPts val="3400"/>
              </a:lnSpc>
            </a:pPr>
            <a:endParaRPr lang="en-US" sz="20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AutoShape 10"/>
          <p:cNvSpPr/>
          <p:nvPr/>
        </p:nvSpPr>
        <p:spPr>
          <a:xfrm flipH="1">
            <a:off x="1979101" y="8377298"/>
            <a:ext cx="2259440" cy="0"/>
          </a:xfrm>
          <a:prstGeom prst="line">
            <a:avLst/>
          </a:prstGeom>
          <a:ln w="152400" cap="rnd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20055664">
            <a:off x="16622498" y="811712"/>
            <a:ext cx="597756" cy="59775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B2C17C-5E9C-2920-A499-07E7A66B59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80" r="27572"/>
          <a:stretch>
            <a:fillRect/>
          </a:stretch>
        </p:blipFill>
        <p:spPr>
          <a:xfrm>
            <a:off x="10180364" y="1295400"/>
            <a:ext cx="7696200" cy="7696200"/>
          </a:xfrm>
          <a:prstGeom prst="ellipse">
            <a:avLst/>
          </a:prstGeom>
          <a:ln w="190500">
            <a:solidFill>
              <a:srgbClr val="499BD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D5EABC-6A23-D584-5175-DD59B8F5037D}"/>
              </a:ext>
            </a:extLst>
          </p:cNvPr>
          <p:cNvSpPr txBox="1"/>
          <p:nvPr/>
        </p:nvSpPr>
        <p:spPr>
          <a:xfrm>
            <a:off x="967605" y="1164611"/>
            <a:ext cx="9165264" cy="109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540" b="1" dirty="0">
                <a:solidFill>
                  <a:srgbClr val="499BD3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1 </a:t>
            </a:r>
            <a:endParaRPr lang="en-US" sz="6540" dirty="0">
              <a:solidFill>
                <a:srgbClr val="499BD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A33912-4BB1-5A60-8EA6-84BCD8E7D476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003B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70F9ADB7-30BE-1696-E431-5E56202D98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1452"/>
            <a:ext cx="1834373" cy="3978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5621000" y="911241"/>
            <a:ext cx="1899427" cy="18994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296400" y="2998936"/>
            <a:ext cx="88392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63"/>
              </a:lnSpc>
            </a:pPr>
            <a:r>
              <a:rPr lang="en-US" sz="6543" b="1" dirty="0">
                <a:solidFill>
                  <a:srgbClr val="003B71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Invest in Training</a:t>
            </a:r>
          </a:p>
        </p:txBody>
      </p:sp>
      <p:sp>
        <p:nvSpPr>
          <p:cNvPr id="11" name="Freeform 11"/>
          <p:cNvSpPr/>
          <p:nvPr/>
        </p:nvSpPr>
        <p:spPr>
          <a:xfrm rot="20055664">
            <a:off x="14529269" y="723442"/>
            <a:ext cx="597756" cy="59775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9144000" y="4134722"/>
            <a:ext cx="7644073" cy="3857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A centralized learning management system (LMS) enables efficient tracking of training completion and documentation, ensuring site personnel meet regulatory and sponsor requirements.</a:t>
            </a:r>
          </a:p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Further strengthen TMF team skills through TMF University, an IAOCR-accredited certification program, and TMF Corporate Education, a suite of specialized training courses. Well-trained teams are better equipped to maintain accurate documentation and reduce inspection risk.</a:t>
            </a:r>
          </a:p>
        </p:txBody>
      </p:sp>
      <p:sp>
        <p:nvSpPr>
          <p:cNvPr id="15" name="AutoShape 10">
            <a:extLst>
              <a:ext uri="{FF2B5EF4-FFF2-40B4-BE49-F238E27FC236}">
                <a16:creationId xmlns:a16="http://schemas.microsoft.com/office/drawing/2014/main" id="{8F30C9DB-2749-3279-B423-133688D71482}"/>
              </a:ext>
            </a:extLst>
          </p:cNvPr>
          <p:cNvSpPr/>
          <p:nvPr/>
        </p:nvSpPr>
        <p:spPr>
          <a:xfrm flipH="1">
            <a:off x="9448800" y="8437182"/>
            <a:ext cx="2259440" cy="0"/>
          </a:xfrm>
          <a:prstGeom prst="line">
            <a:avLst/>
          </a:prstGeom>
          <a:ln w="152400" cap="rnd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Picture 13" descr="A person typing on a computer&#10;&#10;AI-generated content may be incorrect.">
            <a:extLst>
              <a:ext uri="{FF2B5EF4-FFF2-40B4-BE49-F238E27FC236}">
                <a16:creationId xmlns:a16="http://schemas.microsoft.com/office/drawing/2014/main" id="{B5923445-7935-F0DC-F5DA-C1F3A3B91E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05" r="14615"/>
          <a:stretch>
            <a:fillRect/>
          </a:stretch>
        </p:blipFill>
        <p:spPr>
          <a:xfrm>
            <a:off x="-1600199" y="2079845"/>
            <a:ext cx="9927406" cy="9927406"/>
          </a:xfrm>
          <a:prstGeom prst="ellipse">
            <a:avLst/>
          </a:prstGeom>
          <a:ln w="190500">
            <a:solidFill>
              <a:srgbClr val="499BD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712094-938D-A4D5-7EFB-41E0335161AA}"/>
              </a:ext>
            </a:extLst>
          </p:cNvPr>
          <p:cNvSpPr txBox="1"/>
          <p:nvPr/>
        </p:nvSpPr>
        <p:spPr>
          <a:xfrm>
            <a:off x="8353788" y="2857500"/>
            <a:ext cx="10037134" cy="109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540" b="1" dirty="0">
                <a:solidFill>
                  <a:srgbClr val="499BD3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2</a:t>
            </a:r>
            <a:r>
              <a:rPr lang="en-US" sz="6540" b="1" dirty="0">
                <a:solidFill>
                  <a:srgbClr val="39B3E3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 </a:t>
            </a:r>
            <a:endParaRPr lang="en-US" sz="6540" dirty="0">
              <a:solidFill>
                <a:srgbClr val="39B3E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3177AF-0DD5-D6D9-4C8E-2DD13FE4B5F3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86395F60-0F36-9300-921D-98E3C881B9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7888"/>
            <a:ext cx="1834373" cy="39802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8A4FCB7-F9A3-0EB0-828F-47C6B997D41B}"/>
              </a:ext>
            </a:extLst>
          </p:cNvPr>
          <p:cNvSpPr/>
          <p:nvPr/>
        </p:nvSpPr>
        <p:spPr>
          <a:xfrm>
            <a:off x="-1604303" y="2079845"/>
            <a:ext cx="9927406" cy="9927406"/>
          </a:xfrm>
          <a:prstGeom prst="ellipse">
            <a:avLst/>
          </a:prstGeom>
          <a:noFill/>
          <a:ln w="38100">
            <a:solidFill>
              <a:srgbClr val="39B3E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5661466" y="1028700"/>
            <a:ext cx="1899427" cy="18994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429592" y="3718069"/>
            <a:ext cx="8334691" cy="886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63"/>
              </a:lnSpc>
            </a:pPr>
            <a:r>
              <a:rPr lang="en-US" sz="6000" b="1" dirty="0">
                <a:solidFill>
                  <a:srgbClr val="FFFFFF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Go Paperless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71327" y="4832809"/>
            <a:ext cx="7110673" cy="3892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FFFFF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Maintaining an electronic Trial Master File (eTMF) ensures study documents are easily accessible, retrievable, and searchable from any location. Real-time reports and dashboards also offer continuous visibility into TMF health and inspection-readiness.</a:t>
            </a:r>
          </a:p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FFFFF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LMK’s experts ensure documentation remains well-organized, accessible, and up-to-date across studies—eliminating the need for last-minute preparation.</a:t>
            </a:r>
          </a:p>
          <a:p>
            <a:pPr algn="l">
              <a:lnSpc>
                <a:spcPts val="3400"/>
              </a:lnSpc>
            </a:pPr>
            <a:endParaRPr lang="en-US" sz="20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/>
          <p:cNvSpPr/>
          <p:nvPr/>
        </p:nvSpPr>
        <p:spPr>
          <a:xfrm rot="20055664">
            <a:off x="8028329" y="729822"/>
            <a:ext cx="597756" cy="59775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AutoShape 10">
            <a:extLst>
              <a:ext uri="{FF2B5EF4-FFF2-40B4-BE49-F238E27FC236}">
                <a16:creationId xmlns:a16="http://schemas.microsoft.com/office/drawing/2014/main" id="{F6E9763D-80EC-D49B-A2E4-5F9EA7A3B12F}"/>
              </a:ext>
            </a:extLst>
          </p:cNvPr>
          <p:cNvSpPr/>
          <p:nvPr/>
        </p:nvSpPr>
        <p:spPr>
          <a:xfrm flipH="1">
            <a:off x="1600200" y="8953500"/>
            <a:ext cx="2259440" cy="0"/>
          </a:xfrm>
          <a:prstGeom prst="line">
            <a:avLst/>
          </a:prstGeom>
          <a:ln w="152400" cap="rnd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person typing on a computer&#10;&#10;AI-generated content may be incorrect.">
            <a:extLst>
              <a:ext uri="{FF2B5EF4-FFF2-40B4-BE49-F238E27FC236}">
                <a16:creationId xmlns:a16="http://schemas.microsoft.com/office/drawing/2014/main" id="{0F5011DD-FC9D-B9F7-A5E9-5FA43E073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47" r="16747"/>
          <a:stretch>
            <a:fillRect/>
          </a:stretch>
        </p:blipFill>
        <p:spPr>
          <a:xfrm>
            <a:off x="9448800" y="-2171700"/>
            <a:ext cx="10610226" cy="10610226"/>
          </a:xfrm>
          <a:prstGeom prst="ellipse">
            <a:avLst/>
          </a:prstGeom>
          <a:solidFill>
            <a:srgbClr val="499BD3"/>
          </a:solidFill>
          <a:ln w="190500">
            <a:solidFill>
              <a:srgbClr val="499BD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AE44F6-C05C-2D2F-F70D-A9386B359F5B}"/>
              </a:ext>
            </a:extLst>
          </p:cNvPr>
          <p:cNvSpPr txBox="1"/>
          <p:nvPr/>
        </p:nvSpPr>
        <p:spPr>
          <a:xfrm>
            <a:off x="547090" y="3588546"/>
            <a:ext cx="914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39B3E3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3</a:t>
            </a:r>
            <a:endParaRPr lang="en-US" sz="6000" dirty="0">
              <a:solidFill>
                <a:srgbClr val="39B3E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A53F34-4CED-C542-8A76-52E6D8663C73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003B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167F2D6E-ECD1-ED0F-AC0F-54F5511FD4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1452"/>
            <a:ext cx="1834373" cy="3978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5771052" y="8220341"/>
            <a:ext cx="1899427" cy="18994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801403" y="1485900"/>
            <a:ext cx="9029397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63"/>
              </a:lnSpc>
            </a:pPr>
            <a:r>
              <a:rPr lang="en-US" sz="6543" b="1" dirty="0">
                <a:solidFill>
                  <a:srgbClr val="003B71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Streamline Document Management &amp; Collaboration</a:t>
            </a:r>
          </a:p>
        </p:txBody>
      </p:sp>
      <p:sp>
        <p:nvSpPr>
          <p:cNvPr id="11" name="Freeform 11"/>
          <p:cNvSpPr/>
          <p:nvPr/>
        </p:nvSpPr>
        <p:spPr>
          <a:xfrm rot="20055664">
            <a:off x="7719991" y="7274773"/>
            <a:ext cx="597756" cy="59775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8620929" y="4381500"/>
            <a:ext cx="8697631" cy="4267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Reduce the administrative burden of site personnel by </a:t>
            </a:r>
            <a:b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</a:b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implementing a digital site file system with remote monitoring that keeps required documentation current and accessible. Furthermore, centralizing document authoring and approvals within a compliant system helps reduce errors and maintain version control, records, </a:t>
            </a:r>
            <a:b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</a:b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and signatures.</a:t>
            </a:r>
          </a:p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LMK’s complete TMF solution supports 21 CFR Part 11 compliance and promotes alignment with regulatory expectations. The electronic Investigator Site File (</a:t>
            </a:r>
            <a:r>
              <a:rPr lang="en-US" sz="2000" dirty="0" err="1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eISF</a:t>
            </a: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) services further improve efficiency and compliance by minimizing the risk of missing or outdated documents.</a:t>
            </a:r>
          </a:p>
        </p:txBody>
      </p:sp>
      <p:sp>
        <p:nvSpPr>
          <p:cNvPr id="30" name="AutoShape 10">
            <a:extLst>
              <a:ext uri="{FF2B5EF4-FFF2-40B4-BE49-F238E27FC236}">
                <a16:creationId xmlns:a16="http://schemas.microsoft.com/office/drawing/2014/main" id="{456AFD7A-6420-E8EA-88D1-9384DC6B34E7}"/>
              </a:ext>
            </a:extLst>
          </p:cNvPr>
          <p:cNvSpPr/>
          <p:nvPr/>
        </p:nvSpPr>
        <p:spPr>
          <a:xfrm flipH="1">
            <a:off x="8949803" y="9170055"/>
            <a:ext cx="2259440" cy="0"/>
          </a:xfrm>
          <a:prstGeom prst="line">
            <a:avLst/>
          </a:prstGeom>
          <a:ln w="152400" cap="rnd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2" descr="A person typing on a computer&#10;&#10;AI-generated content may be incorrect.">
            <a:extLst>
              <a:ext uri="{FF2B5EF4-FFF2-40B4-BE49-F238E27FC236}">
                <a16:creationId xmlns:a16="http://schemas.microsoft.com/office/drawing/2014/main" id="{F2BF8959-906C-440B-57F6-B27E285B5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48" r="16648"/>
          <a:stretch>
            <a:fillRect/>
          </a:stretch>
        </p:blipFill>
        <p:spPr>
          <a:xfrm>
            <a:off x="-4724400" y="-495299"/>
            <a:ext cx="11125199" cy="11125199"/>
          </a:xfrm>
          <a:prstGeom prst="ellipse">
            <a:avLst/>
          </a:prstGeom>
          <a:solidFill>
            <a:srgbClr val="499BD3"/>
          </a:solidFill>
          <a:ln w="190500">
            <a:solidFill>
              <a:srgbClr val="499BD3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37E6D2-97DC-8D98-16AE-65C594323029}"/>
              </a:ext>
            </a:extLst>
          </p:cNvPr>
          <p:cNvSpPr txBox="1"/>
          <p:nvPr/>
        </p:nvSpPr>
        <p:spPr>
          <a:xfrm>
            <a:off x="7848600" y="1290385"/>
            <a:ext cx="2819400" cy="109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540" b="1" dirty="0">
                <a:solidFill>
                  <a:srgbClr val="499BD3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4</a:t>
            </a:r>
            <a:endParaRPr lang="en-US" sz="6540" dirty="0">
              <a:solidFill>
                <a:srgbClr val="499BD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86FD3F-015A-9DFC-2B00-D6A4EB48B76A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4BE86E7-A55D-9E87-9AEB-CEAA8D45B4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7888"/>
            <a:ext cx="1834373" cy="398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B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7149433" y="973911"/>
            <a:ext cx="1899427" cy="18994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752600" y="2348436"/>
            <a:ext cx="7647072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63"/>
              </a:lnSpc>
            </a:pPr>
            <a:r>
              <a:rPr lang="en-US" sz="6543" b="1" dirty="0">
                <a:solidFill>
                  <a:srgbClr val="FFFFFF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Conduct </a:t>
            </a:r>
            <a:br>
              <a:rPr lang="en-US" sz="6543" b="1" dirty="0">
                <a:solidFill>
                  <a:srgbClr val="FFFFFF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</a:br>
            <a:r>
              <a:rPr lang="en-US" sz="6543" b="1" dirty="0">
                <a:solidFill>
                  <a:srgbClr val="FFFFFF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Internal Audits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69028" y="4391477"/>
            <a:ext cx="7110673" cy="3446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FFFFF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Regular internal audits focused on GCP help ensure inspection readiness. Scheduling and completing mock audits allow teams to proactively identify and resolve risks before any regulatory concerns are raised.</a:t>
            </a:r>
          </a:p>
          <a:p>
            <a:pPr marL="215901" lvl="1" algn="l">
              <a:lnSpc>
                <a:spcPts val="3200"/>
              </a:lnSpc>
              <a:spcBef>
                <a:spcPts val="1600"/>
              </a:spcBef>
            </a:pPr>
            <a:r>
              <a:rPr lang="en-US" sz="2000" dirty="0">
                <a:solidFill>
                  <a:srgbClr val="FFFFFF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LMK’s expert-led internal audit services are part of the complete TMF solution, providing support to identify compliance gaps and evaluate key documents and procedures likely to be reviewed during inspections.</a:t>
            </a:r>
          </a:p>
        </p:txBody>
      </p:sp>
      <p:sp>
        <p:nvSpPr>
          <p:cNvPr id="13" name="Freeform 13"/>
          <p:cNvSpPr/>
          <p:nvPr/>
        </p:nvSpPr>
        <p:spPr>
          <a:xfrm rot="20055664">
            <a:off x="8988471" y="8338998"/>
            <a:ext cx="597756" cy="597756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AutoShape 10">
            <a:extLst>
              <a:ext uri="{FF2B5EF4-FFF2-40B4-BE49-F238E27FC236}">
                <a16:creationId xmlns:a16="http://schemas.microsoft.com/office/drawing/2014/main" id="{1B12EA8F-ED7F-769F-2919-28F628216C96}"/>
              </a:ext>
            </a:extLst>
          </p:cNvPr>
          <p:cNvSpPr/>
          <p:nvPr/>
        </p:nvSpPr>
        <p:spPr>
          <a:xfrm flipH="1">
            <a:off x="1885180" y="8263194"/>
            <a:ext cx="2259440" cy="0"/>
          </a:xfrm>
          <a:prstGeom prst="line">
            <a:avLst/>
          </a:prstGeom>
          <a:ln w="152400" cap="rnd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Picture 10" descr="A magnifying glass on a table&#10;&#10;AI-generated content may be incorrect.">
            <a:extLst>
              <a:ext uri="{FF2B5EF4-FFF2-40B4-BE49-F238E27FC236}">
                <a16:creationId xmlns:a16="http://schemas.microsoft.com/office/drawing/2014/main" id="{6BA35B6F-1418-DB08-9272-10BA916A2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49" r="16649"/>
          <a:stretch>
            <a:fillRect/>
          </a:stretch>
        </p:blipFill>
        <p:spPr>
          <a:xfrm>
            <a:off x="9378891" y="1068423"/>
            <a:ext cx="8150154" cy="8150154"/>
          </a:xfrm>
          <a:prstGeom prst="ellipse">
            <a:avLst/>
          </a:prstGeom>
          <a:ln w="190500">
            <a:solidFill>
              <a:srgbClr val="499BD3"/>
            </a:solidFill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722EA9C0-9D4D-C3D7-9595-B030930AC578}"/>
              </a:ext>
            </a:extLst>
          </p:cNvPr>
          <p:cNvSpPr txBox="1"/>
          <p:nvPr/>
        </p:nvSpPr>
        <p:spPr>
          <a:xfrm>
            <a:off x="943593" y="2227190"/>
            <a:ext cx="719971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63"/>
              </a:lnSpc>
            </a:pPr>
            <a:r>
              <a:rPr lang="en-US" sz="6543" b="1" dirty="0">
                <a:solidFill>
                  <a:srgbClr val="499BD3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2DC9FF-9DC7-962E-5296-DEEE67D784B2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003B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607A8325-0C6F-E64C-3FF5-14C298946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1452"/>
            <a:ext cx="1834373" cy="3978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8">
            <a:extLst>
              <a:ext uri="{FF2B5EF4-FFF2-40B4-BE49-F238E27FC236}">
                <a16:creationId xmlns:a16="http://schemas.microsoft.com/office/drawing/2014/main" id="{4F67C1D0-D0B6-2737-F5C7-905975866724}"/>
              </a:ext>
            </a:extLst>
          </p:cNvPr>
          <p:cNvSpPr/>
          <p:nvPr/>
        </p:nvSpPr>
        <p:spPr>
          <a:xfrm>
            <a:off x="16306800" y="6723291"/>
            <a:ext cx="1318314" cy="131831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99BD3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2" name="Group 2"/>
          <p:cNvGrpSpPr/>
          <p:nvPr/>
        </p:nvGrpSpPr>
        <p:grpSpPr>
          <a:xfrm>
            <a:off x="15471962" y="6130961"/>
            <a:ext cx="597756" cy="59775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9BD3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8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63400" y="2816196"/>
            <a:ext cx="7909799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63"/>
              </a:lnSpc>
            </a:pPr>
            <a:r>
              <a:rPr lang="en-US" sz="6543" b="1" dirty="0">
                <a:solidFill>
                  <a:srgbClr val="003B71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Take the Next Step to Get Your TMF Inspection-Ready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0248" y="5918671"/>
            <a:ext cx="8674876" cy="2148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sz="2000" dirty="0">
                <a:solidFill>
                  <a:srgbClr val="003B71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Inspection-ready TMFs are achievable—and LMK is here to guide you every step of the way. Schedule a consultation today to explore services and solutions tailored to the needs of your clinical trial.</a:t>
            </a:r>
          </a:p>
          <a:p>
            <a:pPr algn="l">
              <a:lnSpc>
                <a:spcPts val="3400"/>
              </a:lnSpc>
            </a:pPr>
            <a:endParaRPr lang="en-US" sz="2000" dirty="0">
              <a:solidFill>
                <a:srgbClr val="003B7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400"/>
              </a:lnSpc>
            </a:pPr>
            <a:endParaRPr lang="en-US" sz="2000" dirty="0">
              <a:solidFill>
                <a:srgbClr val="003B7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A blue folders with binary code falling&#10;&#10;Description automatically generated">
            <a:extLst>
              <a:ext uri="{FF2B5EF4-FFF2-40B4-BE49-F238E27FC236}">
                <a16:creationId xmlns:a16="http://schemas.microsoft.com/office/drawing/2014/main" id="{1F07D651-D7EA-21D3-C37B-0F4C74D78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44200" y="975740"/>
            <a:ext cx="6664899" cy="3749921"/>
          </a:xfrm>
          <a:prstGeom prst="roundRect">
            <a:avLst/>
          </a:prstGeom>
        </p:spPr>
      </p:pic>
      <p:sp>
        <p:nvSpPr>
          <p:cNvPr id="5" name="AutoShape 9">
            <a:extLst>
              <a:ext uri="{FF2B5EF4-FFF2-40B4-BE49-F238E27FC236}">
                <a16:creationId xmlns:a16="http://schemas.microsoft.com/office/drawing/2014/main" id="{A4364494-CF5C-AD57-C445-CAED960715AA}"/>
              </a:ext>
            </a:extLst>
          </p:cNvPr>
          <p:cNvSpPr/>
          <p:nvPr/>
        </p:nvSpPr>
        <p:spPr>
          <a:xfrm flipV="1">
            <a:off x="11353800" y="6389290"/>
            <a:ext cx="2363730" cy="0"/>
          </a:xfrm>
          <a:prstGeom prst="line">
            <a:avLst/>
          </a:prstGeom>
          <a:ln w="38100" cap="flat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>
              <a:solidFill>
                <a:srgbClr val="003B70"/>
              </a:solidFill>
            </a:endParaRPr>
          </a:p>
        </p:txBody>
      </p:sp>
      <p:sp>
        <p:nvSpPr>
          <p:cNvPr id="6" name="AutoShape 12">
            <a:extLst>
              <a:ext uri="{FF2B5EF4-FFF2-40B4-BE49-F238E27FC236}">
                <a16:creationId xmlns:a16="http://schemas.microsoft.com/office/drawing/2014/main" id="{275FF13F-3A35-C28A-137F-4DF35DC4AE77}"/>
              </a:ext>
            </a:extLst>
          </p:cNvPr>
          <p:cNvSpPr/>
          <p:nvPr/>
        </p:nvSpPr>
        <p:spPr>
          <a:xfrm>
            <a:off x="11353800" y="8213468"/>
            <a:ext cx="2363730" cy="0"/>
          </a:xfrm>
          <a:prstGeom prst="line">
            <a:avLst/>
          </a:prstGeom>
          <a:ln w="38100" cap="flat">
            <a:solidFill>
              <a:srgbClr val="499BD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>
              <a:solidFill>
                <a:srgbClr val="003B70"/>
              </a:solidFill>
            </a:endParaRP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84E8DA05-869F-A88C-7012-56D2CB6908A3}"/>
              </a:ext>
            </a:extLst>
          </p:cNvPr>
          <p:cNvSpPr txBox="1"/>
          <p:nvPr/>
        </p:nvSpPr>
        <p:spPr>
          <a:xfrm>
            <a:off x="11427033" y="5871201"/>
            <a:ext cx="3039228" cy="330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3B70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Contact LMK</a:t>
            </a:r>
          </a:p>
        </p:txBody>
      </p:sp>
      <p:sp>
        <p:nvSpPr>
          <p:cNvPr id="9" name="TextBox 31">
            <a:extLst>
              <a:ext uri="{FF2B5EF4-FFF2-40B4-BE49-F238E27FC236}">
                <a16:creationId xmlns:a16="http://schemas.microsoft.com/office/drawing/2014/main" id="{A44C11B6-22BC-3198-C519-F9488852EC3F}"/>
              </a:ext>
            </a:extLst>
          </p:cNvPr>
          <p:cNvSpPr txBox="1"/>
          <p:nvPr/>
        </p:nvSpPr>
        <p:spPr>
          <a:xfrm>
            <a:off x="11427033" y="6581355"/>
            <a:ext cx="4481465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3B70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hello@lmkcrc.com</a:t>
            </a:r>
            <a:r>
              <a:rPr lang="en-US" sz="2000" dirty="0">
                <a:solidFill>
                  <a:srgbClr val="003B70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3B70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+1 (980) 206-3216</a:t>
            </a:r>
          </a:p>
        </p:txBody>
      </p:sp>
      <p:sp>
        <p:nvSpPr>
          <p:cNvPr id="13" name="TextBox 37">
            <a:extLst>
              <a:ext uri="{FF2B5EF4-FFF2-40B4-BE49-F238E27FC236}">
                <a16:creationId xmlns:a16="http://schemas.microsoft.com/office/drawing/2014/main" id="{B6894B79-8AC9-023D-9F1C-25BA6908842D}"/>
              </a:ext>
            </a:extLst>
          </p:cNvPr>
          <p:cNvSpPr txBox="1"/>
          <p:nvPr/>
        </p:nvSpPr>
        <p:spPr>
          <a:xfrm>
            <a:off x="11467762" y="8339959"/>
            <a:ext cx="3571319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3B70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triumph@tmf-university.com</a:t>
            </a:r>
            <a:r>
              <a:rPr lang="en-US" sz="2000" dirty="0">
                <a:solidFill>
                  <a:srgbClr val="003B70"/>
                </a:solidFill>
                <a:latin typeface="Raleway" pitchFamily="2" charset="0"/>
                <a:ea typeface="Poppins"/>
                <a:cs typeface="Poppins"/>
                <a:sym typeface="Poppins"/>
              </a:rPr>
              <a:t> +1 (980) 206-3216</a:t>
            </a:r>
          </a:p>
        </p:txBody>
      </p:sp>
      <p:sp>
        <p:nvSpPr>
          <p:cNvPr id="20" name="TextBox 36">
            <a:extLst>
              <a:ext uri="{FF2B5EF4-FFF2-40B4-BE49-F238E27FC236}">
                <a16:creationId xmlns:a16="http://schemas.microsoft.com/office/drawing/2014/main" id="{04E7D6C1-5DA8-852D-F257-5B4E29BEDCE1}"/>
              </a:ext>
            </a:extLst>
          </p:cNvPr>
          <p:cNvSpPr txBox="1"/>
          <p:nvPr/>
        </p:nvSpPr>
        <p:spPr>
          <a:xfrm>
            <a:off x="11427033" y="7734300"/>
            <a:ext cx="3039228" cy="330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3B70"/>
                </a:solidFill>
                <a:latin typeface="Raleway" pitchFamily="2" charset="0"/>
                <a:ea typeface="Poppins Bold"/>
                <a:cs typeface="Poppins Bold"/>
                <a:sym typeface="Poppins Bold"/>
              </a:rPr>
              <a:t> TMF University</a:t>
            </a:r>
          </a:p>
        </p:txBody>
      </p:sp>
      <p:sp>
        <p:nvSpPr>
          <p:cNvPr id="11" name="Rounded Rectangle 10">
            <a:hlinkClick r:id="rId4"/>
            <a:extLst>
              <a:ext uri="{FF2B5EF4-FFF2-40B4-BE49-F238E27FC236}">
                <a16:creationId xmlns:a16="http://schemas.microsoft.com/office/drawing/2014/main" id="{24E2CC4A-BB72-9321-3C67-212279A2B41E}"/>
              </a:ext>
            </a:extLst>
          </p:cNvPr>
          <p:cNvSpPr/>
          <p:nvPr/>
        </p:nvSpPr>
        <p:spPr>
          <a:xfrm>
            <a:off x="1260248" y="7747005"/>
            <a:ext cx="3997552" cy="654487"/>
          </a:xfrm>
          <a:prstGeom prst="roundRect">
            <a:avLst/>
          </a:prstGeom>
          <a:solidFill>
            <a:srgbClr val="499BD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Raleway" pitchFamily="2" charset="0"/>
                <a:cs typeface="Poppins" pitchFamily="2" charset="77"/>
              </a:rPr>
              <a:t>Talk to Our Experts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1A3C32-E0F8-4A81-C0D6-C78EC721B9D5}"/>
              </a:ext>
            </a:extLst>
          </p:cNvPr>
          <p:cNvSpPr/>
          <p:nvPr/>
        </p:nvSpPr>
        <p:spPr>
          <a:xfrm>
            <a:off x="15914546" y="8877300"/>
            <a:ext cx="2286000" cy="121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464DFEDB-9153-A9E2-B385-0AB63AB10F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0360" y="9287888"/>
            <a:ext cx="1834373" cy="398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3133</TotalTime>
  <Words>509</Words>
  <Application>Microsoft Office PowerPoint</Application>
  <PresentationFormat>Custom</PresentationFormat>
  <Paragraphs>36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Raleway</vt:lpstr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and Purple Modern Gradient Element Space Scientific Project Presentation</dc:title>
  <dc:creator>Isaiah Howard</dc:creator>
  <cp:lastModifiedBy>Isaiah Howard</cp:lastModifiedBy>
  <cp:revision>30</cp:revision>
  <dcterms:created xsi:type="dcterms:W3CDTF">2006-08-16T00:00:00Z</dcterms:created>
  <dcterms:modified xsi:type="dcterms:W3CDTF">2026-08-03T12:02:12Z</dcterms:modified>
  <dc:identifier>DAGgOwCcqfc</dc:identifier>
</cp:coreProperties>
</file>